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06" r:id="rId3"/>
    <p:sldId id="300" r:id="rId4"/>
    <p:sldId id="305" r:id="rId5"/>
    <p:sldId id="303" r:id="rId6"/>
    <p:sldId id="304"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68571" autoAdjust="0"/>
  </p:normalViewPr>
  <p:slideViewPr>
    <p:cSldViewPr snapToGrid="0" showGuides="1">
      <p:cViewPr varScale="1">
        <p:scale>
          <a:sx n="85" d="100"/>
          <a:sy n="85" d="100"/>
        </p:scale>
        <p:origin x="2176" y="184"/>
      </p:cViewPr>
      <p:guideLst>
        <p:guide orient="horz" pos="1797"/>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pPr rtl="0"/>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 the previous video, we created the indicator RMNCAH ANC 4th visit coverage. </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sz="1400" b="0" i="0" u="none" strike="noStrike" kern="1200" dirty="0">
                <a:solidFill>
                  <a:schemeClr val="tx1"/>
                </a:solidFill>
                <a:effectLst/>
                <a:latin typeface="Lato" panose="020F0502020204030203" pitchFamily="34" charset="0"/>
                <a:ea typeface="+mn-ea"/>
                <a:cs typeface="+mn-cs"/>
              </a:rPr>
              <a:t>In this video, we will create a second indicator that calculates the dropout rate from antenatal care 1st visit to 8th visit. </a:t>
            </a:r>
          </a:p>
          <a:p>
            <a:pPr rtl="0"/>
            <a:endParaRPr lang="en-US" sz="1400" b="0" i="0" u="none" strike="noStrike" kern="1200" dirty="0">
              <a:solidFill>
                <a:schemeClr val="tx1"/>
              </a:solidFill>
              <a:effectLst/>
              <a:latin typeface="Lato" panose="020F0502020204030203" pitchFamily="34" charset="0"/>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solidFill>
                  <a:srgbClr val="000000"/>
                </a:solidFill>
                <a:sym typeface=""/>
              </a:rPr>
              <a:t>This indicator is slightly more complex as we need to add an operator in the numerator to calculate the difference between those who attend the first and eighth antenatal care visits. This difference in relation to the denominator of total pregnant woman who attended the first ANC visit is referred to as the dropout rate. This indicator is also a percentage.</a:t>
            </a:r>
          </a:p>
        </p:txBody>
      </p:sp>
    </p:spTree>
    <p:extLst>
      <p:ext uri="{BB962C8B-B14F-4D97-AF65-F5344CB8AC3E}">
        <p14:creationId xmlns:p14="http://schemas.microsoft.com/office/powerpoint/2010/main" val="424069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To create this indicator, we start from the indicator management screen and click the plus icon. </a:t>
            </a:r>
          </a:p>
          <a:p>
            <a:endParaRPr lang="en-US" dirty="0"/>
          </a:p>
          <a:p>
            <a:r>
              <a:rPr lang="en-US" dirty="0"/>
              <a:t>Fill in the required fields in order. First, the name. Then the short name. As a best practice and not mandatory, we should add a description. Unlike our previous example, the data elements are all entered on a monthly basis, so we do not need to tick the annualized option. </a:t>
            </a:r>
          </a:p>
          <a:p>
            <a:endParaRPr lang="en-US" dirty="0"/>
          </a:p>
          <a:p>
            <a:r>
              <a:rPr lang="en-US" dirty="0"/>
              <a:t>And finally, select the indicator type as percentage. Scroll down to the Edit Numerator field and click on it. In the Edit Numerator configuration dialog, begin by adding a description ANC 1 minus ANC 8. Now continue to the formula builder box. Find the ANC first visit data element in the Data Elements tab at the right-hand side. </a:t>
            </a:r>
          </a:p>
          <a:p>
            <a:endParaRPr lang="en-US" dirty="0"/>
          </a:p>
          <a:p>
            <a:r>
              <a:rPr lang="en-US" dirty="0"/>
              <a:t>Double click on it to select it. We want to subtract the value of ANC eighth visit from the ANC first visit, so we need to insert the minus operator. Click on the minus button to insert it into the formula. </a:t>
            </a:r>
          </a:p>
          <a:p>
            <a:endParaRPr lang="en-US" dirty="0"/>
          </a:p>
          <a:p>
            <a:r>
              <a:rPr lang="en-US" dirty="0"/>
              <a:t>Notice that the written formula at the bottom of the configuration dialog now says expression is not well-formed. This is because you have added an operator to subtract a value but you have not yet identified a value for it to subtract. </a:t>
            </a:r>
          </a:p>
          <a:p>
            <a:endParaRPr lang="en-US" dirty="0"/>
          </a:p>
          <a:p>
            <a:r>
              <a:rPr lang="en-US" dirty="0"/>
              <a:t>This message is here to help you make sure you have added all required components to your numerator or denominator to make a valid mathematical expression. </a:t>
            </a:r>
          </a:p>
          <a:p>
            <a:endParaRPr lang="en-US" dirty="0"/>
          </a:p>
          <a:p>
            <a:r>
              <a:rPr lang="en-US" dirty="0"/>
              <a:t>In the Data Elements tab at the right, find the ANC 8th visit data element and double click on it to add it to the formula. Notice that once we have done this, the expression is now valid. Note that if the expression was not valid, we would not be able to save it. </a:t>
            </a:r>
          </a:p>
          <a:p>
            <a:endParaRPr lang="en-US" dirty="0"/>
          </a:p>
          <a:p>
            <a:r>
              <a:rPr lang="en-US" dirty="0"/>
              <a:t>If you prefer instead of clicking to select operators from the list, you can also edit the formula in the formula builder box by using your keyboard. For example, you can type the minus key to add a subtraction operator or the plus key for addition, and so on. Click on Done to save the numerator configuration and close the dialog. </a:t>
            </a:r>
          </a:p>
          <a:p>
            <a:endParaRPr lang="en-US" dirty="0"/>
          </a:p>
          <a:p>
            <a:r>
              <a:rPr lang="en-US" dirty="0"/>
              <a:t>Then click on the Edit Denominator field to open the denominator configuration dialog. Add the description ANC 1st visit and then add ANC 1st visit to the formula builder. Confirm the expression is valid and then click Done. When all of the required fields are entered, and the numerator and denominator are defined, click on Save.</a:t>
            </a:r>
          </a:p>
        </p:txBody>
      </p:sp>
    </p:spTree>
    <p:extLst>
      <p:ext uri="{BB962C8B-B14F-4D97-AF65-F5344CB8AC3E}">
        <p14:creationId xmlns:p14="http://schemas.microsoft.com/office/powerpoint/2010/main" val="81172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Lato" panose="020F0502020204030203" pitchFamily="34" charset="0"/>
              </a:rPr>
              <a:t>In summary, you can use DHIS2 to create complex indicators with more than one data element in the numerator, denominator, or both, using mathematical operators. </a:t>
            </a:r>
            <a:br>
              <a:rPr lang="en-US" sz="2400" b="0" dirty="0">
                <a:effectLst/>
              </a:rPr>
            </a:br>
            <a:r>
              <a:rPr lang="en-US" sz="1800" b="0" i="0" u="none" strike="noStrike" dirty="0">
                <a:solidFill>
                  <a:srgbClr val="000000"/>
                </a:solidFill>
                <a:effectLst/>
                <a:latin typeface="Lato" panose="020F0502020204030203" pitchFamily="34" charset="0"/>
              </a:rPr>
              <a:t>To create one, go to the maintenance app, click the plus icon in the indicator section, fill in the required fields including selecting the indicator type, then configure the numerator and denominator using the formula builder. In the numerator or denominator that contains multiple data elements, add a mathematical operator between them to form a valid expression. Verify that each of your formulas are done, then click save to finish your indicator.</a:t>
            </a:r>
            <a:endParaRPr lang="en-US" sz="2400" b="0" dirty="0">
              <a:effectLst/>
            </a:endParaRPr>
          </a:p>
          <a:p>
            <a:br>
              <a:rPr lang="en-US" sz="2400" dirty="0"/>
            </a:br>
            <a:endParaRPr lang="en-NO" dirty="0">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5.sv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Creating indicators</a:t>
            </a:r>
            <a:endParaRPr lang="en-U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F4EDF05F-9708-4BD4-694B-C26FD370E798}"/>
              </a:ext>
            </a:extLst>
          </p:cNvPr>
          <p:cNvSpPr txBox="1">
            <a:spLocks/>
          </p:cNvSpPr>
          <p:nvPr/>
        </p:nvSpPr>
        <p:spPr>
          <a:xfrm>
            <a:off x="9045536" y="509023"/>
            <a:ext cx="2110146" cy="682625"/>
          </a:xfrm>
          <a:prstGeom prst="roundRect">
            <a:avLst/>
          </a:prstGeom>
          <a:ln w="28575">
            <a:solidFill>
              <a:schemeClr val="bg1"/>
            </a:solidFill>
          </a:ln>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400"/>
              <a:t>Part 2/2</a:t>
            </a:r>
          </a:p>
        </p:txBody>
      </p:sp>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40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anim calcmode="lin" valueType="num">
                                      <p:cBhvr>
                                        <p:cTn id="30" dur="250" fill="hold"/>
                                        <p:tgtEl>
                                          <p:spTgt spid="9"/>
                                        </p:tgtEl>
                                        <p:attrNameLst>
                                          <p:attrName>ppt_x</p:attrName>
                                        </p:attrNameLst>
                                      </p:cBhvr>
                                      <p:tavLst>
                                        <p:tav tm="0">
                                          <p:val>
                                            <p:strVal val="#ppt_x"/>
                                          </p:val>
                                        </p:tav>
                                        <p:tav tm="100000">
                                          <p:val>
                                            <p:strVal val="#ppt_x"/>
                                          </p:val>
                                        </p:tav>
                                      </p:tavLst>
                                    </p:anim>
                                    <p:anim calcmode="lin" valueType="num">
                                      <p:cBhvr>
                                        <p:cTn id="31" dur="250" fill="hold"/>
                                        <p:tgtEl>
                                          <p:spTgt spid="9"/>
                                        </p:tgtEl>
                                        <p:attrNameLst>
                                          <p:attrName>ppt_y</p:attrName>
                                        </p:attrNameLst>
                                      </p:cBhvr>
                                      <p:tavLst>
                                        <p:tav tm="0">
                                          <p:val>
                                            <p:strVal val="#ppt_y-.1"/>
                                          </p:val>
                                        </p:tav>
                                        <p:tav tm="100000">
                                          <p:val>
                                            <p:strVal val="#ppt_y"/>
                                          </p:val>
                                        </p:tav>
                                      </p:tavLst>
                                    </p:anim>
                                  </p:childTnLst>
                                </p:cTn>
                              </p:par>
                              <p:par>
                                <p:cTn id="32" presetID="2" presetClass="exit" presetSubtype="9" fill="hold" grpId="1" nodeType="withEffect">
                                  <p:stCondLst>
                                    <p:cond delay="11750"/>
                                  </p:stCondLst>
                                  <p:childTnLst>
                                    <p:anim calcmode="lin" valueType="num">
                                      <p:cBhvr additive="base">
                                        <p:cTn id="33" dur="500"/>
                                        <p:tgtEl>
                                          <p:spTgt spid="4"/>
                                        </p:tgtEl>
                                        <p:attrNameLst>
                                          <p:attrName>ppt_x</p:attrName>
                                        </p:attrNameLst>
                                      </p:cBhvr>
                                      <p:tavLst>
                                        <p:tav tm="0">
                                          <p:val>
                                            <p:strVal val="ppt_x"/>
                                          </p:val>
                                        </p:tav>
                                        <p:tav tm="100000">
                                          <p:val>
                                            <p:strVal val="0-ppt_w/2"/>
                                          </p:val>
                                        </p:tav>
                                      </p:tavLst>
                                    </p:anim>
                                    <p:anim calcmode="lin" valueType="num">
                                      <p:cBhvr additive="base">
                                        <p:cTn id="34" dur="500"/>
                                        <p:tgtEl>
                                          <p:spTgt spid="4"/>
                                        </p:tgtEl>
                                        <p:attrNameLst>
                                          <p:attrName>ppt_y</p:attrName>
                                        </p:attrNameLst>
                                      </p:cBhvr>
                                      <p:tavLst>
                                        <p:tav tm="0">
                                          <p:val>
                                            <p:strVal val="ppt_y"/>
                                          </p:val>
                                        </p:tav>
                                        <p:tav tm="100000">
                                          <p:val>
                                            <p:strVal val="0-ppt_h/2"/>
                                          </p:val>
                                        </p:tav>
                                      </p:tavLst>
                                    </p:anim>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11750"/>
                                  </p:stCondLst>
                                  <p:childTnLst>
                                    <p:animEffect transition="out" filter="fade">
                                      <p:cBhvr>
                                        <p:cTn id="37" dur="100"/>
                                        <p:tgtEl>
                                          <p:spTgt spid="3"/>
                                        </p:tgtEl>
                                      </p:cBhvr>
                                    </p:animEffect>
                                    <p:set>
                                      <p:cBhvr>
                                        <p:cTn id="38"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4818080" y="1636395"/>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Indicators </a:t>
            </a:r>
          </a:p>
        </p:txBody>
      </p:sp>
      <p:sp>
        <p:nvSpPr>
          <p:cNvPr id="16" name="TextBox 15">
            <a:extLst>
              <a:ext uri="{FF2B5EF4-FFF2-40B4-BE49-F238E27FC236}">
                <a16:creationId xmlns:a16="http://schemas.microsoft.com/office/drawing/2014/main" id="{3FBF95BD-830E-179A-0E6E-502C85B7106D}"/>
              </a:ext>
            </a:extLst>
          </p:cNvPr>
          <p:cNvSpPr txBox="1"/>
          <p:nvPr/>
        </p:nvSpPr>
        <p:spPr>
          <a:xfrm>
            <a:off x="3326130" y="2532171"/>
            <a:ext cx="5539740" cy="585738"/>
          </a:xfrm>
          <a:prstGeom prst="rect">
            <a:avLst/>
          </a:prstGeom>
          <a:noFill/>
        </p:spPr>
        <p:txBody>
          <a:bodyPr wrap="square" rtlCol="0">
            <a:spAutoFit/>
          </a:bodyPr>
          <a:lstStyle/>
          <a:p>
            <a:pPr algn="ctr">
              <a:lnSpc>
                <a:spcPct val="150000"/>
              </a:lnSpc>
              <a:buClr>
                <a:srgbClr val="008CCF"/>
              </a:buClr>
            </a:pPr>
            <a:r>
              <a:rPr lang="es-ES" sz="2400"/>
              <a:t>RMNCAH ANC 4th visit coverage</a:t>
            </a:r>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spd="slow" p14:dur="2000" advTm="7944"/>
    </mc:Choice>
    <mc:Fallback xmlns="">
      <p:transition spd="slow" advTm="79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a:r>
              <a:rPr lang="en-NO" dirty="0"/>
              <a:t>In this video, you will see…</a:t>
            </a:r>
          </a:p>
        </p:txBody>
      </p:sp>
      <p:sp>
        <p:nvSpPr>
          <p:cNvPr id="10" name="TextBox 9">
            <a:extLst>
              <a:ext uri="{FF2B5EF4-FFF2-40B4-BE49-F238E27FC236}">
                <a16:creationId xmlns:a16="http://schemas.microsoft.com/office/drawing/2014/main" id="{66EFD1A9-65AC-7D2A-FD28-83E967675C15}"/>
              </a:ext>
            </a:extLst>
          </p:cNvPr>
          <p:cNvSpPr txBox="1"/>
          <p:nvPr/>
        </p:nvSpPr>
        <p:spPr>
          <a:xfrm>
            <a:off x="4818080" y="1636395"/>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Indicators </a:t>
            </a:r>
          </a:p>
        </p:txBody>
      </p:sp>
      <p:sp>
        <p:nvSpPr>
          <p:cNvPr id="12" name="TextBox 11">
            <a:extLst>
              <a:ext uri="{FF2B5EF4-FFF2-40B4-BE49-F238E27FC236}">
                <a16:creationId xmlns:a16="http://schemas.microsoft.com/office/drawing/2014/main" id="{D2F3DCB2-02B6-9948-0AC2-4ACD825FA426}"/>
              </a:ext>
            </a:extLst>
          </p:cNvPr>
          <p:cNvSpPr txBox="1"/>
          <p:nvPr/>
        </p:nvSpPr>
        <p:spPr>
          <a:xfrm>
            <a:off x="3326130" y="2532171"/>
            <a:ext cx="5539740" cy="585738"/>
          </a:xfrm>
          <a:prstGeom prst="rect">
            <a:avLst/>
          </a:prstGeom>
          <a:noFill/>
        </p:spPr>
        <p:txBody>
          <a:bodyPr wrap="square" rtlCol="0">
            <a:spAutoFit/>
          </a:bodyPr>
          <a:lstStyle/>
          <a:p>
            <a:pPr algn="ctr">
              <a:lnSpc>
                <a:spcPct val="150000"/>
              </a:lnSpc>
              <a:buClr>
                <a:srgbClr val="008CCF"/>
              </a:buClr>
            </a:pPr>
            <a:r>
              <a:rPr lang="es-ES" sz="2400"/>
              <a:t>RMNCAH ANC 4th visit coverage</a:t>
            </a:r>
          </a:p>
        </p:txBody>
      </p:sp>
      <p:sp>
        <p:nvSpPr>
          <p:cNvPr id="13" name="TextBox 12">
            <a:extLst>
              <a:ext uri="{FF2B5EF4-FFF2-40B4-BE49-F238E27FC236}">
                <a16:creationId xmlns:a16="http://schemas.microsoft.com/office/drawing/2014/main" id="{8A330BFC-5F56-B831-FEE2-018A9DB9DA96}"/>
              </a:ext>
            </a:extLst>
          </p:cNvPr>
          <p:cNvSpPr txBox="1"/>
          <p:nvPr/>
        </p:nvSpPr>
        <p:spPr>
          <a:xfrm>
            <a:off x="3326130" y="3154354"/>
            <a:ext cx="5539740" cy="461665"/>
          </a:xfrm>
          <a:prstGeom prst="rect">
            <a:avLst/>
          </a:prstGeom>
          <a:noFill/>
        </p:spPr>
        <p:txBody>
          <a:bodyPr wrap="square" rtlCol="0">
            <a:spAutoFit/>
          </a:bodyPr>
          <a:lstStyle/>
          <a:p>
            <a:pPr algn="ctr">
              <a:buClr>
                <a:srgbClr val="008CCF"/>
              </a:buClr>
            </a:pPr>
            <a:r>
              <a:rPr lang="es-ES" sz="2400"/>
              <a:t>RMNCAH ANC 1-8 dropout rate</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spd="slow" p14:dur="2000" advTm="10104"/>
    </mc:Choice>
    <mc:Fallback xmlns="">
      <p:transition spd="slow" advTm="101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98EC-61F8-F739-2E09-861CC6B937F2}"/>
              </a:ext>
            </a:extLst>
          </p:cNvPr>
          <p:cNvSpPr>
            <a:spLocks noGrp="1"/>
          </p:cNvSpPr>
          <p:nvPr>
            <p:ph type="title"/>
          </p:nvPr>
        </p:nvSpPr>
        <p:spPr/>
        <p:txBody>
          <a:bodyPr/>
          <a:lstStyle/>
          <a:p>
            <a:r>
              <a:rPr lang="es-ES"/>
              <a:t>RMNCAH example</a:t>
            </a:r>
          </a:p>
        </p:txBody>
      </p:sp>
      <p:pic>
        <p:nvPicPr>
          <p:cNvPr id="6" name="Graphic 5" descr="Arrow: Clockwise curve with solid fill">
            <a:extLst>
              <a:ext uri="{FF2B5EF4-FFF2-40B4-BE49-F238E27FC236}">
                <a16:creationId xmlns:a16="http://schemas.microsoft.com/office/drawing/2014/main" id="{64878284-24D1-5E14-C399-C2FFB0D059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5642468" y="2525179"/>
            <a:ext cx="914400" cy="914400"/>
          </a:xfrm>
          <a:prstGeom prst="rect">
            <a:avLst/>
          </a:prstGeom>
        </p:spPr>
      </p:pic>
      <p:sp>
        <p:nvSpPr>
          <p:cNvPr id="9" name="Rectangle: Rounded Corners 8">
            <a:extLst>
              <a:ext uri="{FF2B5EF4-FFF2-40B4-BE49-F238E27FC236}">
                <a16:creationId xmlns:a16="http://schemas.microsoft.com/office/drawing/2014/main" id="{1963EF06-61ED-2D70-7BAB-A1625533EFFC}"/>
              </a:ext>
            </a:extLst>
          </p:cNvPr>
          <p:cNvSpPr/>
          <p:nvPr/>
        </p:nvSpPr>
        <p:spPr>
          <a:xfrm>
            <a:off x="935767" y="3691846"/>
            <a:ext cx="2738367"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Indicator </a:t>
            </a:r>
          </a:p>
        </p:txBody>
      </p:sp>
      <p:sp>
        <p:nvSpPr>
          <p:cNvPr id="10" name="TextBox 9">
            <a:extLst>
              <a:ext uri="{FF2B5EF4-FFF2-40B4-BE49-F238E27FC236}">
                <a16:creationId xmlns:a16="http://schemas.microsoft.com/office/drawing/2014/main" id="{1760EF39-FCAF-D1CD-5176-60FFFA23D74B}"/>
              </a:ext>
            </a:extLst>
          </p:cNvPr>
          <p:cNvSpPr txBox="1"/>
          <p:nvPr/>
        </p:nvSpPr>
        <p:spPr>
          <a:xfrm>
            <a:off x="4822999" y="3347176"/>
            <a:ext cx="2902226" cy="523220"/>
          </a:xfrm>
          <a:prstGeom prst="rect">
            <a:avLst/>
          </a:prstGeom>
          <a:noFill/>
        </p:spPr>
        <p:txBody>
          <a:bodyPr wrap="square" rtlCol="0">
            <a:spAutoFit/>
          </a:bodyPr>
          <a:lstStyle/>
          <a:p>
            <a:pPr algn="ctr">
              <a:buClr>
                <a:srgbClr val="008CCF"/>
              </a:buClr>
            </a:pPr>
            <a:r>
              <a:rPr lang="en-US" sz="2800" b="0" i="0" u="none" strike="noStrike">
                <a:effectLst/>
              </a:rPr>
              <a:t>Numerator </a:t>
            </a:r>
            <a:endParaRPr lang="en-US" sz="2800" dirty="0"/>
          </a:p>
        </p:txBody>
      </p:sp>
      <p:sp>
        <p:nvSpPr>
          <p:cNvPr id="11" name="TextBox 10">
            <a:extLst>
              <a:ext uri="{FF2B5EF4-FFF2-40B4-BE49-F238E27FC236}">
                <a16:creationId xmlns:a16="http://schemas.microsoft.com/office/drawing/2014/main" id="{3E1037BE-3FC7-B13C-41DF-DA70F02A4EEA}"/>
              </a:ext>
            </a:extLst>
          </p:cNvPr>
          <p:cNvSpPr txBox="1"/>
          <p:nvPr/>
        </p:nvSpPr>
        <p:spPr>
          <a:xfrm>
            <a:off x="4799079" y="4042740"/>
            <a:ext cx="2950067" cy="523220"/>
          </a:xfrm>
          <a:prstGeom prst="rect">
            <a:avLst/>
          </a:prstGeom>
          <a:noFill/>
        </p:spPr>
        <p:txBody>
          <a:bodyPr wrap="square" rtlCol="0">
            <a:spAutoFit/>
          </a:bodyPr>
          <a:lstStyle/>
          <a:p>
            <a:pPr algn="ctr">
              <a:buClr>
                <a:srgbClr val="008CCF"/>
              </a:buClr>
            </a:pPr>
            <a:r>
              <a:rPr lang="en-US" sz="2800" b="0" i="0" u="none" strike="noStrike">
                <a:effectLst/>
              </a:rPr>
              <a:t>Denominator </a:t>
            </a:r>
            <a:endParaRPr lang="en-US" sz="2800" dirty="0"/>
          </a:p>
        </p:txBody>
      </p:sp>
      <p:cxnSp>
        <p:nvCxnSpPr>
          <p:cNvPr id="12" name="Straight Connector 11">
            <a:extLst>
              <a:ext uri="{FF2B5EF4-FFF2-40B4-BE49-F238E27FC236}">
                <a16:creationId xmlns:a16="http://schemas.microsoft.com/office/drawing/2014/main" id="{EDD85725-9C37-4AF2-3D42-DB6E2DCD212C}"/>
              </a:ext>
            </a:extLst>
          </p:cNvPr>
          <p:cNvCxnSpPr>
            <a:cxnSpLocks/>
          </p:cNvCxnSpPr>
          <p:nvPr/>
        </p:nvCxnSpPr>
        <p:spPr>
          <a:xfrm>
            <a:off x="4628192" y="3981185"/>
            <a:ext cx="3657600" cy="0"/>
          </a:xfrm>
          <a:prstGeom prst="line">
            <a:avLst/>
          </a:prstGeom>
          <a:ln w="47625" cap="rnd">
            <a:solidFill>
              <a:schemeClr val="tx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1DEC37-54FF-B646-1AF9-88F2FE4622C0}"/>
              </a:ext>
            </a:extLst>
          </p:cNvPr>
          <p:cNvSpPr txBox="1"/>
          <p:nvPr/>
        </p:nvSpPr>
        <p:spPr>
          <a:xfrm>
            <a:off x="3774928" y="3658019"/>
            <a:ext cx="447558" cy="646331"/>
          </a:xfrm>
          <a:prstGeom prst="rect">
            <a:avLst/>
          </a:prstGeom>
          <a:noFill/>
        </p:spPr>
        <p:txBody>
          <a:bodyPr wrap="none" rtlCol="0">
            <a:spAutoFit/>
          </a:bodyPr>
          <a:lstStyle/>
          <a:p>
            <a:pPr algn="l">
              <a:buClr>
                <a:srgbClr val="008CCF"/>
              </a:buClr>
            </a:pPr>
            <a:r>
              <a:rPr lang="nb-NO" sz="3600" dirty="0"/>
              <a:t>=</a:t>
            </a:r>
            <a:endParaRPr lang="en-US" sz="3600" dirty="0"/>
          </a:p>
        </p:txBody>
      </p:sp>
      <p:sp>
        <p:nvSpPr>
          <p:cNvPr id="14" name="TextBox 13">
            <a:extLst>
              <a:ext uri="{FF2B5EF4-FFF2-40B4-BE49-F238E27FC236}">
                <a16:creationId xmlns:a16="http://schemas.microsoft.com/office/drawing/2014/main" id="{2BBC7316-5FB0-C0BA-21A3-58E63279666F}"/>
              </a:ext>
            </a:extLst>
          </p:cNvPr>
          <p:cNvSpPr txBox="1"/>
          <p:nvPr/>
        </p:nvSpPr>
        <p:spPr>
          <a:xfrm>
            <a:off x="8817504" y="3719575"/>
            <a:ext cx="413896" cy="523220"/>
          </a:xfrm>
          <a:prstGeom prst="rect">
            <a:avLst/>
          </a:prstGeom>
          <a:noFill/>
        </p:spPr>
        <p:txBody>
          <a:bodyPr wrap="none" rtlCol="0">
            <a:spAutoFit/>
          </a:bodyPr>
          <a:lstStyle/>
          <a:p>
            <a:pPr algn="l">
              <a:buClr>
                <a:srgbClr val="008CCF"/>
              </a:buClr>
            </a:pPr>
            <a:r>
              <a:rPr lang="nb-NO" sz="2800" dirty="0"/>
              <a:t>X</a:t>
            </a:r>
            <a:endParaRPr lang="en-US" sz="2800" dirty="0"/>
          </a:p>
        </p:txBody>
      </p:sp>
      <p:sp>
        <p:nvSpPr>
          <p:cNvPr id="15" name="TextBox 14">
            <a:extLst>
              <a:ext uri="{FF2B5EF4-FFF2-40B4-BE49-F238E27FC236}">
                <a16:creationId xmlns:a16="http://schemas.microsoft.com/office/drawing/2014/main" id="{E14235A3-D212-F61E-87F3-2945D7DB054D}"/>
              </a:ext>
            </a:extLst>
          </p:cNvPr>
          <p:cNvSpPr txBox="1"/>
          <p:nvPr/>
        </p:nvSpPr>
        <p:spPr>
          <a:xfrm>
            <a:off x="9188001" y="3670173"/>
            <a:ext cx="1720971" cy="584775"/>
          </a:xfrm>
          <a:prstGeom prst="rect">
            <a:avLst/>
          </a:prstGeom>
          <a:noFill/>
        </p:spPr>
        <p:txBody>
          <a:bodyPr wrap="square" rtlCol="0">
            <a:spAutoFit/>
          </a:bodyPr>
          <a:lstStyle/>
          <a:p>
            <a:pPr algn="l">
              <a:buClr>
                <a:srgbClr val="008CCF"/>
              </a:buClr>
            </a:pPr>
            <a:r>
              <a:rPr lang="nb-NO" sz="3200"/>
              <a:t>Factor</a:t>
            </a:r>
            <a:endParaRPr lang="en-US" sz="3200" dirty="0"/>
          </a:p>
        </p:txBody>
      </p:sp>
      <p:sp>
        <p:nvSpPr>
          <p:cNvPr id="4" name="TextBox 3">
            <a:extLst>
              <a:ext uri="{FF2B5EF4-FFF2-40B4-BE49-F238E27FC236}">
                <a16:creationId xmlns:a16="http://schemas.microsoft.com/office/drawing/2014/main" id="{E2B39A24-E426-E14B-9BD4-7300512A3306}"/>
              </a:ext>
            </a:extLst>
          </p:cNvPr>
          <p:cNvSpPr txBox="1"/>
          <p:nvPr/>
        </p:nvSpPr>
        <p:spPr>
          <a:xfrm>
            <a:off x="3863340" y="2117228"/>
            <a:ext cx="3802380" cy="461665"/>
          </a:xfrm>
          <a:prstGeom prst="rect">
            <a:avLst/>
          </a:prstGeom>
          <a:noFill/>
        </p:spPr>
        <p:txBody>
          <a:bodyPr wrap="square" rtlCol="0">
            <a:spAutoFit/>
          </a:bodyPr>
          <a:lstStyle/>
          <a:p>
            <a:pPr algn="ctr">
              <a:buClr>
                <a:srgbClr val="008CCF"/>
              </a:buClr>
            </a:pPr>
            <a:r>
              <a:rPr lang="es-ES" sz="2400"/>
              <a:t>Add an operator</a:t>
            </a:r>
          </a:p>
        </p:txBody>
      </p:sp>
      <p:sp>
        <p:nvSpPr>
          <p:cNvPr id="18" name="TextBox 17">
            <a:extLst>
              <a:ext uri="{FF2B5EF4-FFF2-40B4-BE49-F238E27FC236}">
                <a16:creationId xmlns:a16="http://schemas.microsoft.com/office/drawing/2014/main" id="{2D1C2AB3-3691-E23C-B131-FE4D00B1D481}"/>
              </a:ext>
            </a:extLst>
          </p:cNvPr>
          <p:cNvSpPr txBox="1"/>
          <p:nvPr/>
        </p:nvSpPr>
        <p:spPr>
          <a:xfrm>
            <a:off x="923945" y="2044298"/>
            <a:ext cx="2969425" cy="830997"/>
          </a:xfrm>
          <a:prstGeom prst="rect">
            <a:avLst/>
          </a:prstGeom>
          <a:noFill/>
        </p:spPr>
        <p:txBody>
          <a:bodyPr wrap="square" rtlCol="0">
            <a:spAutoFit/>
          </a:bodyPr>
          <a:lstStyle/>
          <a:p>
            <a:pPr algn="ctr">
              <a:buClr>
                <a:srgbClr val="008CCF"/>
              </a:buClr>
            </a:pPr>
            <a:r>
              <a:rPr lang="es-ES" sz="2400"/>
              <a:t>RMNCAH ANC 1-8 dropout rate</a:t>
            </a:r>
          </a:p>
        </p:txBody>
      </p:sp>
      <p:sp>
        <p:nvSpPr>
          <p:cNvPr id="19" name="TextBox 18">
            <a:extLst>
              <a:ext uri="{FF2B5EF4-FFF2-40B4-BE49-F238E27FC236}">
                <a16:creationId xmlns:a16="http://schemas.microsoft.com/office/drawing/2014/main" id="{42ABB7B2-97E4-9059-9DEB-1339D4778C85}"/>
              </a:ext>
            </a:extLst>
          </p:cNvPr>
          <p:cNvSpPr txBox="1"/>
          <p:nvPr/>
        </p:nvSpPr>
        <p:spPr>
          <a:xfrm>
            <a:off x="3943624" y="3395990"/>
            <a:ext cx="5015777" cy="523220"/>
          </a:xfrm>
          <a:prstGeom prst="rect">
            <a:avLst/>
          </a:prstGeom>
          <a:noFill/>
        </p:spPr>
        <p:txBody>
          <a:bodyPr wrap="square" rtlCol="0">
            <a:spAutoFit/>
          </a:bodyPr>
          <a:lstStyle/>
          <a:p>
            <a:pPr algn="ctr">
              <a:buClr>
                <a:srgbClr val="008CCF"/>
              </a:buClr>
            </a:pPr>
            <a:r>
              <a:rPr lang="en-US" sz="2800" b="0" i="0" u="none" strike="noStrike">
                <a:effectLst/>
              </a:rPr>
              <a:t>(ANC 1</a:t>
            </a:r>
            <a:r>
              <a:rPr lang="en-US" sz="2800" b="0" i="0" u="none" strike="noStrike" baseline="30000">
                <a:effectLst/>
              </a:rPr>
              <a:t>st</a:t>
            </a:r>
            <a:r>
              <a:rPr lang="en-US" sz="2800" b="0" i="0" u="none" strike="noStrike">
                <a:effectLst/>
              </a:rPr>
              <a:t> visit – ANC 8</a:t>
            </a:r>
            <a:r>
              <a:rPr lang="en-US" sz="2800" b="0" i="0" u="none" strike="noStrike" baseline="30000">
                <a:effectLst/>
              </a:rPr>
              <a:t>th</a:t>
            </a:r>
            <a:r>
              <a:rPr lang="en-US" sz="2800" b="0" i="0" u="none" strike="noStrike">
                <a:effectLst/>
              </a:rPr>
              <a:t> visit) </a:t>
            </a:r>
            <a:endParaRPr lang="en-US" sz="2800" dirty="0"/>
          </a:p>
        </p:txBody>
      </p:sp>
      <p:pic>
        <p:nvPicPr>
          <p:cNvPr id="21" name="Graphic 20" descr="Arrow: Straight with solid fill">
            <a:extLst>
              <a:ext uri="{FF2B5EF4-FFF2-40B4-BE49-F238E27FC236}">
                <a16:creationId xmlns:a16="http://schemas.microsoft.com/office/drawing/2014/main" id="{1167AD36-A635-5B76-77F2-48B43F3764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808852" y="2800971"/>
            <a:ext cx="914400" cy="914400"/>
          </a:xfrm>
          <a:prstGeom prst="rect">
            <a:avLst/>
          </a:prstGeom>
        </p:spPr>
      </p:pic>
      <p:sp>
        <p:nvSpPr>
          <p:cNvPr id="22" name="TextBox 21">
            <a:extLst>
              <a:ext uri="{FF2B5EF4-FFF2-40B4-BE49-F238E27FC236}">
                <a16:creationId xmlns:a16="http://schemas.microsoft.com/office/drawing/2014/main" id="{25A2787F-A210-670A-8EA4-8E4B5986BC3C}"/>
              </a:ext>
            </a:extLst>
          </p:cNvPr>
          <p:cNvSpPr txBox="1"/>
          <p:nvPr/>
        </p:nvSpPr>
        <p:spPr>
          <a:xfrm>
            <a:off x="3943624" y="4020815"/>
            <a:ext cx="5015777" cy="523220"/>
          </a:xfrm>
          <a:prstGeom prst="rect">
            <a:avLst/>
          </a:prstGeom>
          <a:noFill/>
        </p:spPr>
        <p:txBody>
          <a:bodyPr wrap="square" rtlCol="0">
            <a:spAutoFit/>
          </a:bodyPr>
          <a:lstStyle/>
          <a:p>
            <a:pPr algn="ctr">
              <a:buClr>
                <a:srgbClr val="008CCF"/>
              </a:buClr>
            </a:pPr>
            <a:r>
              <a:rPr lang="en-US" sz="2800" b="0" i="0" u="none" strike="noStrike">
                <a:effectLst/>
              </a:rPr>
              <a:t>ANC 1</a:t>
            </a:r>
            <a:r>
              <a:rPr lang="en-US" sz="2800" b="0" i="0" u="none" strike="noStrike" baseline="30000">
                <a:effectLst/>
              </a:rPr>
              <a:t>st</a:t>
            </a:r>
            <a:r>
              <a:rPr lang="en-US" sz="2800" b="0" i="0" u="none" strike="noStrike">
                <a:effectLst/>
              </a:rPr>
              <a:t> visit</a:t>
            </a:r>
            <a:endParaRPr lang="en-US" sz="2800" dirty="0"/>
          </a:p>
        </p:txBody>
      </p:sp>
      <p:sp>
        <p:nvSpPr>
          <p:cNvPr id="23" name="TextBox 22">
            <a:extLst>
              <a:ext uri="{FF2B5EF4-FFF2-40B4-BE49-F238E27FC236}">
                <a16:creationId xmlns:a16="http://schemas.microsoft.com/office/drawing/2014/main" id="{72E38E4D-2DE5-FF37-5A23-AD373E0CF993}"/>
              </a:ext>
            </a:extLst>
          </p:cNvPr>
          <p:cNvSpPr txBox="1"/>
          <p:nvPr/>
        </p:nvSpPr>
        <p:spPr>
          <a:xfrm>
            <a:off x="9188001" y="3682018"/>
            <a:ext cx="1720971" cy="584775"/>
          </a:xfrm>
          <a:prstGeom prst="rect">
            <a:avLst/>
          </a:prstGeom>
          <a:noFill/>
        </p:spPr>
        <p:txBody>
          <a:bodyPr wrap="square" rtlCol="0">
            <a:spAutoFit/>
          </a:bodyPr>
          <a:lstStyle/>
          <a:p>
            <a:pPr algn="l">
              <a:buClr>
                <a:srgbClr val="008CCF"/>
              </a:buClr>
            </a:pPr>
            <a:r>
              <a:rPr lang="nb-NO" sz="3200"/>
              <a:t>100</a:t>
            </a:r>
            <a:endParaRPr lang="en-US" sz="3200" dirty="0"/>
          </a:p>
        </p:txBody>
      </p:sp>
    </p:spTree>
    <p:custDataLst>
      <p:tags r:id="rId1"/>
    </p:custDataLst>
    <p:extLst>
      <p:ext uri="{BB962C8B-B14F-4D97-AF65-F5344CB8AC3E}">
        <p14:creationId xmlns:p14="http://schemas.microsoft.com/office/powerpoint/2010/main" val="2503979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advTm="24672">
        <p159:morph option="byObject"/>
      </p:transition>
    </mc:Choice>
    <mc:Fallback xmlns="">
      <p:transition spd="slow" advTm="246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11"/>
                                        </p:tgtEl>
                                      </p:cBhvr>
                                    </p:animEffect>
                                    <p:set>
                                      <p:cBhvr>
                                        <p:cTn id="51" dur="1" fill="hold">
                                          <p:stCondLst>
                                            <p:cond delay="499"/>
                                          </p:stCondLst>
                                        </p:cTn>
                                        <p:tgtEl>
                                          <p:spTgt spid="11"/>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mph" presetSubtype="2" fill="hold" nodeType="clickEffect">
                                  <p:stCondLst>
                                    <p:cond delay="0"/>
                                  </p:stCondLst>
                                  <p:childTnLst>
                                    <p:animClr clrSpc="rgb" dir="cw">
                                      <p:cBhvr override="childStyle">
                                        <p:cTn id="58" dur="500" fill="hold"/>
                                        <p:tgtEl>
                                          <p:spTgt spid="18">
                                            <p:txEl>
                                              <p:pRg st="0" end="0"/>
                                            </p:txEl>
                                          </p:spTgt>
                                        </p:tgtEl>
                                        <p:attrNameLst>
                                          <p:attrName>style.color</p:attrName>
                                        </p:attrNameLst>
                                      </p:cBhvr>
                                      <p:to>
                                        <a:srgbClr val="FF8F02"/>
                                      </p:to>
                                    </p:animClr>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0" grpId="1"/>
      <p:bldP spid="11" grpId="0"/>
      <p:bldP spid="11" grpId="1"/>
      <p:bldP spid="13" grpId="0"/>
      <p:bldP spid="14" grpId="0"/>
      <p:bldP spid="15" grpId="0"/>
      <p:bldP spid="15" grpId="1"/>
      <p:bldP spid="4" grpId="0"/>
      <p:bldP spid="19"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30C1A3-FF4A-62DF-A5E2-118362CD7365}"/>
              </a:ext>
            </a:extLst>
          </p:cNvPr>
          <p:cNvSpPr txBox="1"/>
          <p:nvPr/>
        </p:nvSpPr>
        <p:spPr>
          <a:xfrm>
            <a:off x="5291528" y="3198167"/>
            <a:ext cx="1042273" cy="461665"/>
          </a:xfrm>
          <a:prstGeom prst="rect">
            <a:avLst/>
          </a:prstGeom>
          <a:noFill/>
        </p:spPr>
        <p:txBody>
          <a:bodyPr wrap="none" rtlCol="0">
            <a:spAutoFit/>
          </a:bodyPr>
          <a:lstStyle/>
          <a:p>
            <a:pPr algn="l">
              <a:buClr>
                <a:srgbClr val="008CCF"/>
              </a:buClr>
            </a:pPr>
            <a:r>
              <a:rPr lang="fr-FR" sz="2400" dirty="0" err="1"/>
              <a:t>Demo</a:t>
            </a:r>
            <a:endParaRPr lang="fr-FR" sz="2400" dirty="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spd="slow" p14:dur="2000" advTm="184624"/>
    </mc:Choice>
    <mc:Fallback xmlns="">
      <p:transition spd="slow" advTm="18462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a:r>
              <a:rPr lang="en-NO" dirty="0"/>
              <a:t>Summary</a:t>
            </a:r>
          </a:p>
        </p:txBody>
      </p:sp>
      <p:sp>
        <p:nvSpPr>
          <p:cNvPr id="5" name="TextBox 4">
            <a:extLst>
              <a:ext uri="{FF2B5EF4-FFF2-40B4-BE49-F238E27FC236}">
                <a16:creationId xmlns:a16="http://schemas.microsoft.com/office/drawing/2014/main" id="{13622BBB-E2FC-2177-103F-6A093C873818}"/>
              </a:ext>
            </a:extLst>
          </p:cNvPr>
          <p:cNvSpPr txBox="1"/>
          <p:nvPr/>
        </p:nvSpPr>
        <p:spPr>
          <a:xfrm>
            <a:off x="2089150" y="2372108"/>
            <a:ext cx="6885218" cy="3449983"/>
          </a:xfrm>
          <a:prstGeom prst="rect">
            <a:avLst/>
          </a:prstGeom>
          <a:noFill/>
        </p:spPr>
        <p:txBody>
          <a:bodyPr wrap="none" rtlCol="0">
            <a:spAutoFit/>
          </a:bodyPr>
          <a:lstStyle/>
          <a:p>
            <a:pPr marL="457200" indent="-457200" algn="l">
              <a:lnSpc>
                <a:spcPts val="3300"/>
              </a:lnSpc>
              <a:buClr>
                <a:srgbClr val="008CCF"/>
              </a:buClr>
              <a:buAutoNum type="arabicPeriod"/>
            </a:pPr>
            <a:r>
              <a:rPr lang="es-ES" sz="2400"/>
              <a:t>Go to the Maintenance app</a:t>
            </a:r>
          </a:p>
          <a:p>
            <a:pPr marL="457200" indent="-457200" algn="l">
              <a:lnSpc>
                <a:spcPts val="3300"/>
              </a:lnSpc>
              <a:buClr>
                <a:srgbClr val="008CCF"/>
              </a:buClr>
              <a:buAutoNum type="arabicPeriod"/>
            </a:pPr>
            <a:r>
              <a:rPr lang="es-ES" sz="2400"/>
              <a:t>Select the </a:t>
            </a:r>
            <a:r>
              <a:rPr lang="es-ES" sz="2400">
                <a:latin typeface="+mj-lt"/>
              </a:rPr>
              <a:t>indicator</a:t>
            </a:r>
            <a:r>
              <a:rPr lang="es-ES" sz="2400"/>
              <a:t> section</a:t>
            </a:r>
            <a:endParaRPr lang="en-NO" sz="2400"/>
          </a:p>
          <a:p>
            <a:pPr marL="457200" indent="-457200">
              <a:lnSpc>
                <a:spcPts val="3300"/>
              </a:lnSpc>
              <a:buClr>
                <a:srgbClr val="008CCF"/>
              </a:buClr>
              <a:buAutoNum type="arabicPeriod"/>
            </a:pPr>
            <a:r>
              <a:rPr lang="en-US" sz="2400"/>
              <a:t>Click the </a:t>
            </a:r>
            <a:r>
              <a:rPr lang="en-US" sz="2400">
                <a:latin typeface="+mj-lt"/>
              </a:rPr>
              <a:t>+</a:t>
            </a:r>
            <a:r>
              <a:rPr lang="en-US" sz="2400"/>
              <a:t> </a:t>
            </a:r>
            <a:r>
              <a:rPr lang="en-US" sz="2400" dirty="0"/>
              <a:t>icon</a:t>
            </a:r>
            <a:endParaRPr lang="en-NO" sz="2400" dirty="0"/>
          </a:p>
          <a:p>
            <a:pPr marL="457200" indent="-457200">
              <a:lnSpc>
                <a:spcPts val="3300"/>
              </a:lnSpc>
              <a:buClr>
                <a:srgbClr val="008CCF"/>
              </a:buClr>
              <a:buAutoNum type="arabicPeriod"/>
            </a:pPr>
            <a:r>
              <a:rPr lang="en-US" sz="2400"/>
              <a:t>Fill in the required fields</a:t>
            </a:r>
          </a:p>
          <a:p>
            <a:pPr marL="457200" indent="-457200">
              <a:lnSpc>
                <a:spcPts val="3300"/>
              </a:lnSpc>
              <a:buClr>
                <a:srgbClr val="008CCF"/>
              </a:buClr>
              <a:buAutoNum type="arabicPeriod"/>
            </a:pPr>
            <a:r>
              <a:rPr lang="en-US" sz="2400"/>
              <a:t>Configure the </a:t>
            </a:r>
            <a:r>
              <a:rPr lang="en-US" sz="2400">
                <a:latin typeface="+mj-lt"/>
              </a:rPr>
              <a:t>numerator</a:t>
            </a:r>
            <a:r>
              <a:rPr lang="en-US" sz="2400"/>
              <a:t> and </a:t>
            </a:r>
            <a:r>
              <a:rPr lang="en-US" sz="2400">
                <a:latin typeface="+mj-lt"/>
              </a:rPr>
              <a:t>denominator</a:t>
            </a:r>
          </a:p>
          <a:p>
            <a:pPr marL="457200" indent="-457200">
              <a:lnSpc>
                <a:spcPts val="3300"/>
              </a:lnSpc>
              <a:buClr>
                <a:srgbClr val="008CCF"/>
              </a:buClr>
              <a:buAutoNum type="arabicPeriod"/>
            </a:pPr>
            <a:r>
              <a:rPr lang="en-US" sz="2400"/>
              <a:t>Add a </a:t>
            </a:r>
            <a:r>
              <a:rPr lang="en-US" sz="2400">
                <a:latin typeface="+mj-lt"/>
              </a:rPr>
              <a:t>mathematical operator</a:t>
            </a:r>
            <a:endParaRPr lang="en-US" sz="2400" dirty="0">
              <a:latin typeface="+mj-lt"/>
            </a:endParaRPr>
          </a:p>
          <a:p>
            <a:pPr marL="457200" indent="-457200">
              <a:lnSpc>
                <a:spcPts val="3300"/>
              </a:lnSpc>
              <a:buClr>
                <a:srgbClr val="008CCF"/>
              </a:buClr>
              <a:buAutoNum type="arabicPeriod"/>
            </a:pPr>
            <a:r>
              <a:rPr lang="en-US" sz="2400">
                <a:latin typeface="+mj-lt"/>
              </a:rPr>
              <a:t>Verify</a:t>
            </a:r>
            <a:r>
              <a:rPr lang="en-US" sz="2400"/>
              <a:t> your formula</a:t>
            </a:r>
          </a:p>
          <a:p>
            <a:pPr marL="457200" indent="-457200">
              <a:lnSpc>
                <a:spcPts val="3300"/>
              </a:lnSpc>
              <a:buClr>
                <a:srgbClr val="008CCF"/>
              </a:buClr>
              <a:buAutoNum type="arabicPeriod"/>
            </a:pPr>
            <a:r>
              <a:rPr lang="en-US" sz="2400"/>
              <a:t>Click </a:t>
            </a:r>
            <a:r>
              <a:rPr lang="en-US" sz="2400">
                <a:latin typeface="+mj-lt"/>
              </a:rPr>
              <a:t>save</a:t>
            </a:r>
            <a:endParaRPr lang="en-US" sz="2400" dirty="0">
              <a:latin typeface="+mj-lt"/>
            </a:endParaRPr>
          </a:p>
        </p:txBody>
      </p:sp>
      <p:sp>
        <p:nvSpPr>
          <p:cNvPr id="3" name="TextBox 2">
            <a:extLst>
              <a:ext uri="{FF2B5EF4-FFF2-40B4-BE49-F238E27FC236}">
                <a16:creationId xmlns:a16="http://schemas.microsoft.com/office/drawing/2014/main" id="{6EF14607-F41A-828E-4516-23CBD380D7AC}"/>
              </a:ext>
            </a:extLst>
          </p:cNvPr>
          <p:cNvSpPr txBox="1"/>
          <p:nvPr/>
        </p:nvSpPr>
        <p:spPr>
          <a:xfrm>
            <a:off x="2011680" y="1493520"/>
            <a:ext cx="7909560" cy="830997"/>
          </a:xfrm>
          <a:prstGeom prst="rect">
            <a:avLst/>
          </a:prstGeom>
          <a:noFill/>
        </p:spPr>
        <p:txBody>
          <a:bodyPr wrap="square" rtlCol="0">
            <a:spAutoFit/>
          </a:bodyPr>
          <a:lstStyle/>
          <a:p>
            <a:pPr algn="l">
              <a:buClr>
                <a:srgbClr val="008CCF"/>
              </a:buClr>
            </a:pPr>
            <a:r>
              <a:rPr lang="es-ES" sz="2400"/>
              <a:t>You can create complex indicators in DHIS2 using mathematical operators:</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spd="slow" p14:dur="2000" advTm="44592"/>
    </mc:Choice>
    <mc:Fallback xmlns="">
      <p:transition spd="slow" advTm="445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Tm="12800">
        <p:strips/>
      </p:transition>
    </mc:Choice>
    <mc:Fallback xmlns="">
      <p:transition spd="slow"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Ifb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h9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iH2+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h9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iH2+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Ih9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Ifb5UlBOzImkAAABuAAAAHAAAAHVuaXZlcnNhbC9sb2NhbF9zZXR0aW5ncy54bWwNzDEOgzAMQNGdU1jeKe3WgcDGVpbSA1jERZEcG5GA4PZk+8PTb/szChy8pWDq8PV4IrDO5oMuDn/TUL8RUib1JKbsUA2h76pWbCb5cs4FJliFLt4mjiUyjxSLHHYRqOFTXv/AHpuuugFQSwMEFAACAAgAiH2+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iH2+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Ih9vlQGoq6pcgYAACYZAAAdAAAAAAAAAAEAAAAAAOARAAB1bml2ZXJzYWwvY29tbW9uX21lc3NhZ2VzLmxuZ1BLAQIAABQAAgAIAIh9vlQVHmAbowAAAH8BAAAuAAAAAAAAAAEAAAAAAI0YAAB1bml2ZXJzYWwvcGxheWJhY2tfYW5kX25hdmlnYXRpb25fc2V0dGluZ3MueG1sUEsBAgAAFAACAAgAiH2+VFmBjoFRBAAA3BUAACcAAAAAAAAAAQAAAAAAfBkAAHVuaXZlcnNhbC9mbGFzaF9wdWJsaXNoaW5nX3NldHRpbmdzLnhtbFBLAQIAABQAAgAIAIh9vlSh04FOhgMAAOAMAAAhAAAAAAAAAAEAAAAAABIeAAB1bml2ZXJzYWwvZmxhc2hfc2tpbl9zZXR0aW5ncy54bWxQSwECAAAUAAIACACIfb5UkUoaz0wEAABmFQAAJgAAAAAAAAABAAAAAADXIQAAdW5pdmVyc2FsL2h0bWxfcHVibGlzaGluZ19zZXR0aW5ncy54bWxQSwECAAAUAAIACACIfb5U603iqcMBAACLBgAAIQAAAAAAAAABAAAAAABnJgAAdW5pdmVyc2FsL2h0bWxfc2tpbl9zZXR0aW5ncy5qc29uUEsBAgAAFAACAAgAiH2+VJQTsyJpAAAAbgAAABwAAAAAAAAAAQAAAAAAaSgAAHVuaXZlcnNhbC9sb2NhbF9zZXR0aW5ncy54bWxQSwECAAAUAAIACACIfb5UB/ApiUsTAABVMQAAFwAAAAAAAAAAAAAAAAAMKQAAdW5pdmVyc2FsL3VuaXZlcnNhbC5wbmdQSwECAAAUAAIACACIfb5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ULTRA_SCORM_COURCE_TITLE" val="6.1.4 Creating indicators - Part 2"/>
  <p:tag name="ISPRING_PRESENTATION_TITLE" val="6.1.4 Creating indicators - Part 2"/>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04. DHIS2 Customization/6.1.4 Creating indicators - Part 2&quot;,&quot;onlineDestinationFolderId&quot;:&quot;ce223f88-e01e-11ec-847c-eafa8ecb0fb8&quot;,&quot;onlineDestinationUrl&quot;:&quot;dhis2-academy.ispring.com&quot;,&quot;uploadSources&quot;:true}}"/>
  <p:tag name="FLASHSPRING_ZOOM_TAG" val="69"/>
  <p:tag name="ISPRING_PRESENTATION_INFO_2" val="&lt;?xml version=&quot;1.0&quot; encoding=&quot;UTF-8&quot; standalone=&quot;no&quot; ?&gt;&#10;&lt;presentation2&gt;&#10;&#10;  &lt;slides&gt;&#10;    &lt;slide id=&quot;{133ADBD4-A7FF-476D-B5CC-24344EF6A7F4}&quot; pptId=&quot;299&quot;/&gt;&#10;    &lt;slide id=&quot;{9588FD90-4484-4103-8A57-AC738B1305F9}&quot; pptId=&quot;306&quot;/&gt;&#10;    &lt;slide id=&quot;{B9EB71CB-329D-4710-B5EB-526EB4DB20F5}&quot; pptId=&quot;300&quot;/&gt;&#10;    &lt;slide id=&quot;{A156E1D4-A867-45E8-8055-C1F8EA09F2F3}&quot; pptId=&quot;305&quot;/&gt;&#10;    &lt;slide id=&quot;{D901273A-94A6-44B5-82F9-5F1FA8F90076}&quot; pptId=&quot;303&quot;/&gt;&#10;    &lt;slide id=&quot;{323D3016-DD11-4E0C-B9AE-A76FFC8A4545}&quot; pptId=&quot;304&quot;/&gt;&#10;    &lt;slide id=&quot;{AE8E5186-C4BC-4267-9280-068CA20AEA42}&quot; pptId=&quot;272&quot;/&gt;&#10;  &lt;/slides&gt;&#10;&#10;  &lt;narration&gt;&#10;    &lt;audioTracks&gt;&#10;      &lt;audioTrack muted=&quot;false&quot; name=&quot;Intro&quot; resource=&quot;c429839d&quot; slideId=&quot;{133ADBD4-A7FF-476D-B5CC-24344EF6A7F4}&quot; startTime=&quot;0&quot; stepIndex=&quot;0&quot; volume=&quot;1&quot;&gt;&#10;        &lt;audio channels=&quot;2&quot; format=&quot;fltp&quot; sampleRate=&quot;44100&quot;/&gt;&#10;      &lt;/audioTrack&gt;&#10;      &lt;audioTrack muted=&quot;false&quot; name=&quot;outro&quot; resource=&quot;542c88ab&quot; slideId=&quot;{AE8E5186-C4BC-4267-9280-068CA20AEA42}&quot; startTime=&quot;0&quot; stepIndex=&quot;0&quot; volume=&quot;1&quot;&gt;&#10;        &lt;audio channels=&quot;2&quot; format=&quot;fltp&quot; sampleRate=&quot;44100&quot;/&gt;&#10;      &lt;/audioTrack&gt;&#10;      &lt;audioTrack muted=&quot;false&quot; name=&quot;Slide 2&quot; resource=&quot;867d72e4&quot; slideId=&quot;{9588FD90-4484-4103-8A57-AC738B1305F9}&quot; startTime=&quot;0&quot; stepIndex=&quot;0&quot; volume=&quot;1&quot;&gt;&#10;        &lt;audio channels=&quot;2&quot; format=&quot;fltp&quot; sampleRate=&quot;48000&quot;/&gt;&#10;      &lt;/audioTrack&gt;&#10;      &lt;audioTrack muted=&quot;false&quot; name=&quot;Slide 3&quot; resource=&quot;27631da2&quot; slideId=&quot;{B9EB71CB-329D-4710-B5EB-526EB4DB20F5}&quot; startTime=&quot;0&quot; stepIndex=&quot;0&quot; volume=&quot;1&quot;&gt;&#10;        &lt;audio channels=&quot;2&quot; format=&quot;fltp&quot; sampleRate=&quot;48000&quot;/&gt;&#10;      &lt;/audioTrack&gt;&#10;      &lt;audioTrack muted=&quot;false&quot; name=&quot;Slide 4&quot; resource=&quot;b749e208&quot; slideId=&quot;{A156E1D4-A867-45E8-8055-C1F8EA09F2F3}&quot; startTime=&quot;0&quot; stepIndex=&quot;0&quot; volume=&quot;1&quot;&gt;&#10;        &lt;audio channels=&quot;2&quot; format=&quot;fltp&quot; sampleRate=&quot;48000&quot;/&gt;&#10;      &lt;/audioTrack&gt;&#10;      &lt;audioTrack muted=&quot;false&quot; name=&quot;Slide 6&quot; resource=&quot;d5d7c158&quot; slideId=&quot;{323D3016-DD11-4E0C-B9AE-A76FFC8A4545}&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 name="ISPRING_SCREEN_RECS_UPDATED" val="D:\DHIS2_Projects\DHIS2Fundamentals2.0\DHIS2Customization\iSpring\6.1.4 Creating indicators - Part 2\6.1.4 Creating Indicators Part 2"/>
  <p:tag name="ISPRING_RESOURCE_FOLDER" val="D:\DHIS2_Projects\DHIS2Fundamentals2.0\DHIS2Customization\iSpring\6.1.4 Creating indicators - Part 2\6.1.4 Creating Indicators Part 2"/>
  <p:tag name="ISPRING_PRESENTATION_PATH" val="D:\DHIS2_Projects\DHIS2Fundamentals2.0\DHIS2Customization\iSpring\6.1.4 Creating indicators - Part 2\6.1.4 Creating Indicators Part 2.pptx"/>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33ADBD4-A7FF-476D-B5CC-24344EF6A7F4}"/>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7.944"/>
  <p:tag name="TIMING" val="|1.781|1.731"/>
  <p:tag name="ISPRING_SLIDE_ID_2" val="{9588FD90-4484-4103-8A57-AC738B1305F9}"/>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10.104"/>
  <p:tag name="TIMING" val="|6.746"/>
  <p:tag name="ISPRING_SLIDE_ID_2" val="{B9EB71CB-329D-4710-B5EB-526EB4DB20F5}"/>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BD76BC6-0152-4CF1-8FB1-C84477E7547A}:305"/>
  <p:tag name="GENSWF_ADVANCE_TIME" val="24.672"/>
  <p:tag name="TIMING" val="|0.605|3.298|5.781|6.564|4.375|2.501"/>
  <p:tag name="ISPRING_SLIDE_ID_2" val="{A156E1D4-A867-45E8-8055-C1F8EA09F2F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D901273A-94A6-44B5-82F9-5F1FA8F90076}"/>
  <p:tag name="GENSWF_ADVANCE_TIME" val="184.624"/>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44.592"/>
  <p:tag name="TIMING" val="|3.284|11.547|2.154|1.687|1.781|3.759|9.282|4.809|3.483"/>
  <p:tag name="ISPRING_SLIDE_ID_2" val="{323D3016-DD11-4E0C-B9AE-A76FFC8A4545}"/>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AE8E5186-C4BC-4267-9280-068CA20AEA4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22605</TotalTime>
  <Words>768</Words>
  <Application>Microsoft Macintosh PowerPoint</Application>
  <PresentationFormat>Widescreen</PresentationFormat>
  <Paragraphs>54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example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6.1.4 Creating indicators - Part 2</dc:title>
  <dc:subject>elearning</dc:subject>
  <dc:creator>Alejandra Avila</dc:creator>
  <cp:lastModifiedBy>Simona Sekerova</cp:lastModifiedBy>
  <cp:revision>758</cp:revision>
  <cp:lastPrinted>2021-06-09T13:32:46Z</cp:lastPrinted>
  <dcterms:created xsi:type="dcterms:W3CDTF">2021-02-03T12:41:27Z</dcterms:created>
  <dcterms:modified xsi:type="dcterms:W3CDTF">2023-04-18T08:12:11Z</dcterms:modified>
</cp:coreProperties>
</file>